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FFFF"/>
    <a:srgbClr val="67E1EF"/>
    <a:srgbClr val="F0F0F0"/>
    <a:srgbClr val="0000FF"/>
    <a:srgbClr val="9999FF"/>
    <a:srgbClr val="66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992D89-BB5B-425D-95C0-41595BBC0451}" v="30" dt="2023-06-06T16:36:39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181" autoAdjust="0"/>
    <p:restoredTop sz="94700" autoAdjust="0"/>
  </p:normalViewPr>
  <p:slideViewPr>
    <p:cSldViewPr>
      <p:cViewPr varScale="1">
        <p:scale>
          <a:sx n="111" d="100"/>
          <a:sy n="111" d="100"/>
        </p:scale>
        <p:origin x="23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3960"/>
            <a:ext cx="3037840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* In the absence of the CEO, the COO/CNO serves as chief executive</a:t>
            </a: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773960"/>
            <a:ext cx="3037840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27ABD2-A7AB-466B-936A-567E4D012D4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279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1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C87B2-DA3E-4A3F-8F0B-6A765FC243DF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3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* In the absence of the CEO, the COO/CNO serves as chief executive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1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1FF71-D595-44F7-A027-4452EE3E5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3692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* In the absence of the CEO, the COO/CNO serves as chief executive</a:t>
            </a:r>
          </a:p>
        </p:txBody>
      </p:sp>
    </p:spTree>
    <p:extLst>
      <p:ext uri="{BB962C8B-B14F-4D97-AF65-F5344CB8AC3E}">
        <p14:creationId xmlns:p14="http://schemas.microsoft.com/office/powerpoint/2010/main" val="3533240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6EEA4-4981-6550-FEC0-FE7D826F2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DCAA8E-6A95-7440-FF7E-E2FE0F8F6C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BBDF1-5871-2181-B085-0E0231F58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0CBE0-91F8-7F0E-1BCD-2D06F775F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21C21-3A97-E24B-B12E-43CC9E048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5B56-3905-4922-A0CE-EBFD98246A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47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A8368-634F-93BC-B5A6-E252EA8EA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7A8AA1-80BB-7423-29FD-339F5F5BE7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E39E9-A269-D8BA-ED12-47C9DD4FF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CBD64-B24F-DAF6-4453-B082C7F78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7201B-407B-DE49-018F-14B62E7AD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8FB3-2FEE-4163-9D69-26A0D7B171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7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3A762E-4479-6592-13A1-FB60E5C5EE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91FE29-F9A0-1CD8-4CE2-15BA27F96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7CF98-13CA-3A0E-DF81-D9F8BE4DD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323D2-ECB0-3BD1-9631-43260CCB3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0C6DF-2544-A6C5-BD77-A2FBD4945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A9A1-B06D-4B15-B0DD-4D8DD4D07C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446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126D0D2-98CD-47DD-8D98-85F94D3924C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8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9727B-9161-0545-BF3D-E9634CBAE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0EB64-734A-8D12-7F51-D384BBE1B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D4191-6C8F-8246-55CA-8739A182C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AA459-C4A1-5021-D314-B1611A65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8FE12-E79F-F745-5026-F51B9E295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01ADE-DBA0-4E3B-979D-A705DBDD84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40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7B0CA-5FE5-7514-A11E-F5170BA88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F6E10-3BF7-72D3-3C0B-ED75983D8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5A531-68A1-86A3-0714-3627FF6CE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E3902-959A-75B3-1ED4-00212D184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8F101-23CA-FAF1-C665-8AF62D4EC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D824-0BDC-4700-B1EB-DF4EF01D32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54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9C59D-E2B2-8C59-4520-78651B4CC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F4BCA-DF8E-468D-C4A0-7BEDF6CB4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1EF32B-D5EF-CE32-E4B6-D649FC15C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37F31B-6E84-3367-2EF9-33154A989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C9461-F14E-697A-0C0C-C383B31B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442D21-D1CB-D343-FC73-E5FE2085F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15CF4-0E52-41FF-AD0E-053A6792D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81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F29C9-521E-C5EB-3BEE-7CA97E8EC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A1362-6256-A574-487B-DF7B725B4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819071-B1E2-3CF9-32E4-68F9878FB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13B963-2668-68A8-AE2B-FF3FA7EFD3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802801-E7D7-6982-24AA-0D9AD9FF3A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4DE711-0792-6C3B-5D3B-172E7AA0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974EBF-E8E1-3471-5171-C23A3D1C4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4E9E00-D10F-17A9-8D92-C46B7D390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8076-7BB7-43C1-BD21-81F6E96232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33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02B8E-1C64-7046-96DE-C48F43EA6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0D4E73-7A6F-F4E5-2D75-308BF5BF2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C59461-90AB-58EB-31C8-FB880B823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37AFD9-5E79-FA22-23D6-FF225FFE7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C39C-D6A3-4B36-BAFC-3BD6E2E1FD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23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A8DC00-D01D-A71A-1A18-5B2672307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2F269F-9F63-86B2-8177-754829709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CC9F51-E172-021D-F3A0-6A10E6A9F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10F99-D2AF-4652-A512-B09203A0F4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254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9E1A0-CDA6-88F8-0559-5A6A4F650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1CC1A-DFF3-7195-C74F-6F5ED1FDA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0A1609-ACEE-5E94-5BF3-A25C62FE4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6C9F3-C34B-A777-DF77-DB6A625B4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62780-59CA-D27A-42A2-2BFEBA2C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95E4F0-F10D-74C5-213A-07E92F16F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75DE-CA8F-4479-BDDA-5BCD5D8E7D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3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66C34-B7FC-48FD-2F7F-CBAB691BB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66F75F-1F38-7398-2BF8-FB44BC0825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493A3B-F3DA-431F-8A02-C4CB7044BC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1B28E-47FF-3F61-7225-0228D40A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3729B-6451-3A12-3C1C-AAFCBA39E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B3A7E-BEA4-458E-63E0-175CDB072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CAAD-3AB2-4C37-8301-89D3AAADAF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9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BAB5F2-F0EA-83E8-C65D-51BCC7D0E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95BA2-7139-1AE9-351D-602D304F6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BD67D-36E9-ABF2-4747-DB63EB071D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28C69-3D65-7291-6146-287AE7A42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94962-1859-3560-6523-E04FCE1258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C405D-0285-4279-9493-95EA19350F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33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61" name="_s2061"/>
          <p:cNvCxnSpPr>
            <a:cxnSpLocks noChangeShapeType="1"/>
          </p:cNvCxnSpPr>
          <p:nvPr/>
        </p:nvCxnSpPr>
        <p:spPr bwMode="auto">
          <a:xfrm flipV="1">
            <a:off x="4650251" y="457200"/>
            <a:ext cx="8030" cy="171253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11" name="Line 118"/>
          <p:cNvSpPr>
            <a:spLocks noChangeShapeType="1"/>
          </p:cNvSpPr>
          <p:nvPr/>
        </p:nvSpPr>
        <p:spPr bwMode="auto">
          <a:xfrm flipV="1">
            <a:off x="6935025" y="526457"/>
            <a:ext cx="8022" cy="769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6" name="Line 118"/>
          <p:cNvSpPr>
            <a:spLocks noChangeShapeType="1"/>
          </p:cNvSpPr>
          <p:nvPr/>
        </p:nvSpPr>
        <p:spPr bwMode="auto">
          <a:xfrm flipH="1">
            <a:off x="4034170" y="1219200"/>
            <a:ext cx="128016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ash"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cxnSp>
        <p:nvCxnSpPr>
          <p:cNvPr id="148" name="_s2126"/>
          <p:cNvCxnSpPr>
            <a:cxnSpLocks noChangeShapeType="1"/>
            <a:stCxn id="2230" idx="1"/>
          </p:cNvCxnSpPr>
          <p:nvPr/>
        </p:nvCxnSpPr>
        <p:spPr bwMode="auto">
          <a:xfrm flipV="1">
            <a:off x="5124951" y="2169061"/>
            <a:ext cx="15101" cy="1851195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D5D92EDF-4566-4558-86CB-A5FC71D39DA3}"/>
              </a:ext>
            </a:extLst>
          </p:cNvPr>
          <p:cNvCxnSpPr>
            <a:cxnSpLocks/>
          </p:cNvCxnSpPr>
          <p:nvPr/>
        </p:nvCxnSpPr>
        <p:spPr>
          <a:xfrm>
            <a:off x="8273527" y="2152072"/>
            <a:ext cx="0" cy="220340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2D347B17-3C72-4A4E-AA5A-57BC3B56B02D}"/>
              </a:ext>
            </a:extLst>
          </p:cNvPr>
          <p:cNvGrpSpPr/>
          <p:nvPr/>
        </p:nvGrpSpPr>
        <p:grpSpPr>
          <a:xfrm>
            <a:off x="141948" y="2154623"/>
            <a:ext cx="5768095" cy="4210925"/>
            <a:chOff x="115343" y="2047587"/>
            <a:chExt cx="5768095" cy="4210925"/>
          </a:xfrm>
        </p:grpSpPr>
        <p:cxnSp>
          <p:nvCxnSpPr>
            <p:cNvPr id="150" name="_s2126"/>
            <p:cNvCxnSpPr>
              <a:cxnSpLocks noChangeShapeType="1"/>
            </p:cNvCxnSpPr>
            <p:nvPr/>
          </p:nvCxnSpPr>
          <p:spPr bwMode="auto">
            <a:xfrm flipV="1">
              <a:off x="1365189" y="2047587"/>
              <a:ext cx="20074" cy="421092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2222" name="Line 174"/>
            <p:cNvSpPr>
              <a:spLocks noChangeShapeType="1"/>
            </p:cNvSpPr>
            <p:nvPr/>
          </p:nvSpPr>
          <p:spPr bwMode="auto">
            <a:xfrm flipV="1">
              <a:off x="5883438" y="4000868"/>
              <a:ext cx="0" cy="2160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4CBF33EB-8076-4DF1-8E5C-DEBBF23CFA4D}"/>
                </a:ext>
              </a:extLst>
            </p:cNvPr>
            <p:cNvGrpSpPr/>
            <p:nvPr/>
          </p:nvGrpSpPr>
          <p:grpSpPr>
            <a:xfrm>
              <a:off x="115343" y="2620517"/>
              <a:ext cx="2780052" cy="3189231"/>
              <a:chOff x="82304" y="2115052"/>
              <a:chExt cx="2780052" cy="3189231"/>
            </a:xfrm>
          </p:grpSpPr>
          <p:sp>
            <p:nvSpPr>
              <p:cNvPr id="2073" name="_s2073"/>
              <p:cNvSpPr>
                <a:spLocks noChangeArrowheads="1"/>
              </p:cNvSpPr>
              <p:nvPr/>
            </p:nvSpPr>
            <p:spPr bwMode="auto">
              <a:xfrm>
                <a:off x="246064" y="3090729"/>
                <a:ext cx="905128" cy="308397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sz="800" b="1" dirty="0">
                    <a:latin typeface="Arial Narrow" pitchFamily="34" charset="0"/>
                  </a:rPr>
                  <a:t>Brett Crumbley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Pharmacy</a:t>
                </a:r>
              </a:p>
            </p:txBody>
          </p:sp>
          <p:sp>
            <p:nvSpPr>
              <p:cNvPr id="2077" name="_s2077"/>
              <p:cNvSpPr>
                <a:spLocks noChangeArrowheads="1"/>
              </p:cNvSpPr>
              <p:nvPr/>
            </p:nvSpPr>
            <p:spPr bwMode="auto">
              <a:xfrm>
                <a:off x="1528445" y="2575047"/>
                <a:ext cx="1157887" cy="320862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sz="800" b="1" dirty="0">
                    <a:latin typeface="Arial Narrow" pitchFamily="34" charset="0"/>
                  </a:rPr>
                  <a:t>Jackie Harper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ICU / Med Surg </a:t>
                </a:r>
              </a:p>
            </p:txBody>
          </p:sp>
          <p:sp>
            <p:nvSpPr>
              <p:cNvPr id="2083" name="_s2083"/>
              <p:cNvSpPr>
                <a:spLocks noChangeArrowheads="1"/>
              </p:cNvSpPr>
              <p:nvPr/>
            </p:nvSpPr>
            <p:spPr bwMode="auto">
              <a:xfrm>
                <a:off x="82304" y="2123876"/>
                <a:ext cx="1103398" cy="324632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sz="800" b="1" dirty="0">
                    <a:latin typeface="Arial Narrow" pitchFamily="34" charset="0"/>
                  </a:rPr>
                  <a:t>Jason Thomas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Emergency Room</a:t>
                </a:r>
              </a:p>
            </p:txBody>
          </p:sp>
          <p:sp>
            <p:nvSpPr>
              <p:cNvPr id="2085" name="_s2085"/>
              <p:cNvSpPr>
                <a:spLocks noChangeArrowheads="1"/>
              </p:cNvSpPr>
              <p:nvPr/>
            </p:nvSpPr>
            <p:spPr bwMode="auto">
              <a:xfrm>
                <a:off x="1537529" y="3945703"/>
                <a:ext cx="1037560" cy="318485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sz="800" b="1" dirty="0">
                    <a:latin typeface="Arial Narrow" pitchFamily="34" charset="0"/>
                  </a:rPr>
                  <a:t>Jane Reese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Therapy Services</a:t>
                </a:r>
              </a:p>
            </p:txBody>
          </p:sp>
          <p:sp>
            <p:nvSpPr>
              <p:cNvPr id="2144" name="_s2144"/>
              <p:cNvSpPr>
                <a:spLocks noChangeArrowheads="1"/>
              </p:cNvSpPr>
              <p:nvPr/>
            </p:nvSpPr>
            <p:spPr bwMode="auto">
              <a:xfrm>
                <a:off x="293356" y="3532134"/>
                <a:ext cx="874919" cy="3048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sz="800" b="1" dirty="0">
                    <a:latin typeface="Arial Narrow" pitchFamily="34" charset="0"/>
                  </a:rPr>
                  <a:t>OPEN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CPS</a:t>
                </a:r>
              </a:p>
            </p:txBody>
          </p:sp>
          <p:sp>
            <p:nvSpPr>
              <p:cNvPr id="168" name="_s2144"/>
              <p:cNvSpPr>
                <a:spLocks noChangeArrowheads="1"/>
              </p:cNvSpPr>
              <p:nvPr/>
            </p:nvSpPr>
            <p:spPr bwMode="auto">
              <a:xfrm>
                <a:off x="324698" y="3982795"/>
                <a:ext cx="874920" cy="3048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sz="800" b="1" dirty="0">
                    <a:latin typeface="Arial Narrow" pitchFamily="34" charset="0"/>
                  </a:rPr>
                  <a:t>Beth Purvis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LAB</a:t>
                </a:r>
              </a:p>
            </p:txBody>
          </p:sp>
          <p:sp>
            <p:nvSpPr>
              <p:cNvPr id="99" name="_s2079"/>
              <p:cNvSpPr>
                <a:spLocks noChangeArrowheads="1"/>
              </p:cNvSpPr>
              <p:nvPr/>
            </p:nvSpPr>
            <p:spPr bwMode="auto">
              <a:xfrm>
                <a:off x="279376" y="2555056"/>
                <a:ext cx="884909" cy="408623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 lIns="0" tIns="0" rIns="0" bIns="0" anchor="ctr">
                <a:spAutoFit/>
              </a:bodyPr>
              <a:lstStyle/>
              <a:p>
                <a:pPr algn="ctr"/>
                <a:r>
                  <a:rPr lang="en-US" sz="800" b="1" dirty="0">
                    <a:latin typeface="Arial Narrow" pitchFamily="34" charset="0"/>
                  </a:rPr>
                  <a:t>Hope Folker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Employee Health/Education</a:t>
                </a:r>
              </a:p>
            </p:txBody>
          </p:sp>
          <p:sp>
            <p:nvSpPr>
              <p:cNvPr id="66" name="_s2083"/>
              <p:cNvSpPr>
                <a:spLocks noChangeArrowheads="1"/>
              </p:cNvSpPr>
              <p:nvPr/>
            </p:nvSpPr>
            <p:spPr bwMode="auto">
              <a:xfrm>
                <a:off x="1559228" y="2115052"/>
                <a:ext cx="1076872" cy="304800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sz="800" b="1" dirty="0">
                    <a:latin typeface="Arial Narrow" pitchFamily="34" charset="0"/>
                  </a:rPr>
                  <a:t>Whitley Crossin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Geri-Psych</a:t>
                </a:r>
              </a:p>
            </p:txBody>
          </p:sp>
          <p:sp>
            <p:nvSpPr>
              <p:cNvPr id="79" name="Rounded Rectangle 78"/>
              <p:cNvSpPr/>
              <p:nvPr/>
            </p:nvSpPr>
            <p:spPr bwMode="auto">
              <a:xfrm>
                <a:off x="1558152" y="3513509"/>
                <a:ext cx="940566" cy="290815"/>
              </a:xfrm>
              <a:prstGeom prst="round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rtlCol="0" anchor="ctr"/>
              <a:lstStyle/>
              <a:p>
                <a:pPr algn="ctr"/>
                <a:endParaRPr lang="en-US" sz="800" b="1" dirty="0">
                  <a:latin typeface="Arial Narrow" pitchFamily="34" charset="0"/>
                </a:endParaRP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Wendy Shiver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Oncology</a:t>
                </a:r>
              </a:p>
              <a:p>
                <a:pPr algn="ctr"/>
                <a:endParaRPr lang="en-US" sz="800" b="1" dirty="0">
                  <a:latin typeface="Arial Narrow" pitchFamily="34" charset="0"/>
                </a:endParaRPr>
              </a:p>
            </p:txBody>
          </p:sp>
          <p:sp>
            <p:nvSpPr>
              <p:cNvPr id="103" name="_s2077">
                <a:extLst>
                  <a:ext uri="{FF2B5EF4-FFF2-40B4-BE49-F238E27FC236}">
                    <a16:creationId xmlns:a16="http://schemas.microsoft.com/office/drawing/2014/main" id="{CE61B59B-E9E9-45D4-AA20-E62AAF38C3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5860" y="3058014"/>
                <a:ext cx="948930" cy="304802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sz="800" b="1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Debbie Brown</a:t>
                </a:r>
                <a:endParaRPr lang="en-US" sz="800" b="1" dirty="0">
                  <a:latin typeface="Arial Narrow" pitchFamily="34" charset="0"/>
                </a:endParaRP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Quality Management</a:t>
                </a:r>
              </a:p>
            </p:txBody>
          </p:sp>
          <p:sp>
            <p:nvSpPr>
              <p:cNvPr id="104" name="Rectangle: Rounded Corners 103">
                <a:extLst>
                  <a:ext uri="{FF2B5EF4-FFF2-40B4-BE49-F238E27FC236}">
                    <a16:creationId xmlns:a16="http://schemas.microsoft.com/office/drawing/2014/main" id="{C89B0F42-9EDC-4E1B-9969-4EF6E1754F19}"/>
                  </a:ext>
                </a:extLst>
              </p:cNvPr>
              <p:cNvSpPr/>
              <p:nvPr/>
            </p:nvSpPr>
            <p:spPr bwMode="auto">
              <a:xfrm>
                <a:off x="82304" y="4397491"/>
                <a:ext cx="1083475" cy="331872"/>
              </a:xfrm>
              <a:prstGeom prst="round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rtlCol="0" anchor="ctr"/>
              <a:lstStyle/>
              <a:p>
                <a:pPr algn="ctr"/>
                <a:r>
                  <a:rPr lang="en-US" sz="800" b="1" dirty="0">
                    <a:latin typeface="Arial Narrow" pitchFamily="34" charset="0"/>
                  </a:rPr>
                  <a:t>Lisa Foster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Infection Control </a:t>
                </a:r>
              </a:p>
            </p:txBody>
          </p:sp>
          <p:sp>
            <p:nvSpPr>
              <p:cNvPr id="88" name="Rectangle: Rounded Corners 87">
                <a:extLst>
                  <a:ext uri="{FF2B5EF4-FFF2-40B4-BE49-F238E27FC236}">
                    <a16:creationId xmlns:a16="http://schemas.microsoft.com/office/drawing/2014/main" id="{5CA5A703-6387-4E29-B944-2D435D835275}"/>
                  </a:ext>
                </a:extLst>
              </p:cNvPr>
              <p:cNvSpPr/>
              <p:nvPr/>
            </p:nvSpPr>
            <p:spPr bwMode="auto">
              <a:xfrm>
                <a:off x="1500163" y="4757261"/>
                <a:ext cx="1362193" cy="547022"/>
              </a:xfrm>
              <a:prstGeom prst="round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rtlCol="0" anchor="ctr"/>
              <a:lstStyle/>
              <a:p>
                <a:pPr algn="ctr"/>
                <a:endParaRPr lang="en-US" sz="800" b="1" dirty="0">
                  <a:latin typeface="Arial Narrow" pitchFamily="34" charset="0"/>
                </a:endParaRP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Jamie Handley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OR/Central Sterile Processing/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Same Day Surgery</a:t>
                </a:r>
              </a:p>
              <a:p>
                <a:pPr algn="ctr"/>
                <a:endParaRPr lang="en-US" sz="800" b="1" dirty="0">
                  <a:latin typeface="Arial Narrow" pitchFamily="34" charset="0"/>
                </a:endParaRPr>
              </a:p>
            </p:txBody>
          </p:sp>
        </p:grpSp>
      </p:grp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" y="-31067"/>
            <a:ext cx="9143999" cy="580904"/>
          </a:xfrm>
          <a:ln w="381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  <a:scene3d>
              <a:camera prst="perspectiveLeft"/>
              <a:lightRig rig="threePt" dir="t"/>
            </a:scene3d>
          </a:bodyPr>
          <a:lstStyle/>
          <a:p>
            <a:pPr algn="ctr"/>
            <a:r>
              <a:rPr lang="en-US" sz="2400" b="1" dirty="0">
                <a:effectLst/>
                <a:latin typeface="Arial Narrow" panose="020B0606020202030204" pitchFamily="34" charset="0"/>
              </a:rPr>
              <a:t>Hospital Authority of Ben Hill County</a:t>
            </a:r>
          </a:p>
        </p:txBody>
      </p:sp>
      <p:sp>
        <p:nvSpPr>
          <p:cNvPr id="2058" name="_s2058"/>
          <p:cNvSpPr>
            <a:spLocks noChangeArrowheads="1"/>
          </p:cNvSpPr>
          <p:nvPr/>
        </p:nvSpPr>
        <p:spPr bwMode="auto">
          <a:xfrm>
            <a:off x="4046217" y="651509"/>
            <a:ext cx="1218242" cy="3263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800" b="1" dirty="0">
                <a:latin typeface="Arial Narrow" pitchFamily="34" charset="0"/>
              </a:rPr>
              <a:t>Paige Wynn,  CEO</a:t>
            </a:r>
          </a:p>
        </p:txBody>
      </p:sp>
      <p:sp>
        <p:nvSpPr>
          <p:cNvPr id="2065" name="_s2065"/>
          <p:cNvSpPr>
            <a:spLocks noChangeArrowheads="1"/>
          </p:cNvSpPr>
          <p:nvPr/>
        </p:nvSpPr>
        <p:spPr bwMode="auto">
          <a:xfrm>
            <a:off x="858620" y="2262242"/>
            <a:ext cx="1055423" cy="2934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800" b="1" dirty="0">
                <a:latin typeface="Arial Narrow" pitchFamily="34" charset="0"/>
              </a:rPr>
              <a:t>Wendy Shiver, CNO</a:t>
            </a:r>
          </a:p>
        </p:txBody>
      </p:sp>
      <p:sp>
        <p:nvSpPr>
          <p:cNvPr id="2069" name="_s2069"/>
          <p:cNvSpPr>
            <a:spLocks noChangeArrowheads="1"/>
          </p:cNvSpPr>
          <p:nvPr/>
        </p:nvSpPr>
        <p:spPr bwMode="auto">
          <a:xfrm>
            <a:off x="4670937" y="2286597"/>
            <a:ext cx="990600" cy="24571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800" b="1" dirty="0">
                <a:latin typeface="Arial Narrow" pitchFamily="34" charset="0"/>
              </a:rPr>
              <a:t>Clae Wynn, CFO</a:t>
            </a:r>
          </a:p>
        </p:txBody>
      </p:sp>
      <p:sp>
        <p:nvSpPr>
          <p:cNvPr id="2071" name="_s2071"/>
          <p:cNvSpPr>
            <a:spLocks noChangeArrowheads="1"/>
          </p:cNvSpPr>
          <p:nvPr/>
        </p:nvSpPr>
        <p:spPr bwMode="auto">
          <a:xfrm>
            <a:off x="3325763" y="2287978"/>
            <a:ext cx="1137791" cy="2456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800" b="1" dirty="0">
                <a:latin typeface="Arial Narrow" pitchFamily="34" charset="0"/>
              </a:rPr>
              <a:t>Holley Lee</a:t>
            </a:r>
          </a:p>
          <a:p>
            <a:pPr algn="ctr"/>
            <a:r>
              <a:rPr lang="en-US" sz="800" b="1" dirty="0">
                <a:latin typeface="Arial Narrow" pitchFamily="34" charset="0"/>
              </a:rPr>
              <a:t>Public Relations/ Marketing</a:t>
            </a:r>
          </a:p>
        </p:txBody>
      </p:sp>
      <p:sp>
        <p:nvSpPr>
          <p:cNvPr id="2142" name="_s2142"/>
          <p:cNvSpPr>
            <a:spLocks noChangeArrowheads="1"/>
          </p:cNvSpPr>
          <p:nvPr/>
        </p:nvSpPr>
        <p:spPr bwMode="auto">
          <a:xfrm flipV="1">
            <a:off x="2188005" y="2274339"/>
            <a:ext cx="1016551" cy="259324"/>
          </a:xfrm>
          <a:prstGeom prst="roundRect">
            <a:avLst>
              <a:gd name="adj" fmla="val 17139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wrap="none" lIns="0" tIns="0" rIns="0" bIns="0" anchor="ctr"/>
          <a:lstStyle/>
          <a:p>
            <a:pPr algn="ctr"/>
            <a:endParaRPr lang="en-US" sz="800" dirty="0">
              <a:latin typeface="Arial Narrow" pitchFamily="34" charset="0"/>
            </a:endParaRPr>
          </a:p>
          <a:p>
            <a:pPr algn="ctr"/>
            <a:r>
              <a:rPr lang="en-US" sz="800" b="1" dirty="0">
                <a:latin typeface="Arial Narrow" pitchFamily="34" charset="0"/>
              </a:rPr>
              <a:t>Stephanie Brockington</a:t>
            </a:r>
          </a:p>
          <a:p>
            <a:pPr algn="ctr"/>
            <a:r>
              <a:rPr lang="en-US" sz="800" b="1" dirty="0">
                <a:latin typeface="Arial Narrow" pitchFamily="34" charset="0"/>
              </a:rPr>
              <a:t>Human Resources</a:t>
            </a:r>
          </a:p>
          <a:p>
            <a:pPr algn="ctr"/>
            <a:endParaRPr lang="en-US" sz="800" dirty="0">
              <a:latin typeface="Arial Narrow" pitchFamily="34" charset="0"/>
            </a:endParaRPr>
          </a:p>
        </p:txBody>
      </p:sp>
      <p:sp>
        <p:nvSpPr>
          <p:cNvPr id="2148" name="Line 100"/>
          <p:cNvSpPr>
            <a:spLocks noChangeShapeType="1"/>
          </p:cNvSpPr>
          <p:nvPr/>
        </p:nvSpPr>
        <p:spPr bwMode="auto">
          <a:xfrm>
            <a:off x="8382000" y="1905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203" name="Text Box 155"/>
          <p:cNvSpPr txBox="1">
            <a:spLocks noChangeArrowheads="1"/>
          </p:cNvSpPr>
          <p:nvPr/>
        </p:nvSpPr>
        <p:spPr bwMode="auto">
          <a:xfrm>
            <a:off x="7387154" y="6261365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dirty="0">
                <a:latin typeface="Arial Narrow" pitchFamily="34" charset="0"/>
              </a:rPr>
              <a:t>Effective 6/2023</a:t>
            </a:r>
          </a:p>
        </p:txBody>
      </p:sp>
      <p:sp>
        <p:nvSpPr>
          <p:cNvPr id="112" name="_s2067"/>
          <p:cNvSpPr>
            <a:spLocks noChangeArrowheads="1"/>
          </p:cNvSpPr>
          <p:nvPr/>
        </p:nvSpPr>
        <p:spPr bwMode="auto">
          <a:xfrm>
            <a:off x="4858554" y="1559553"/>
            <a:ext cx="1856204" cy="23393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800" b="1" dirty="0">
                <a:latin typeface="Arial Narrow" pitchFamily="34" charset="0"/>
              </a:rPr>
              <a:t>Administrative Assistant:  Valerie Ussery</a:t>
            </a:r>
          </a:p>
        </p:txBody>
      </p:sp>
      <p:sp>
        <p:nvSpPr>
          <p:cNvPr id="113" name="Line 116"/>
          <p:cNvSpPr>
            <a:spLocks noChangeShapeType="1"/>
          </p:cNvSpPr>
          <p:nvPr/>
        </p:nvSpPr>
        <p:spPr bwMode="auto">
          <a:xfrm flipV="1">
            <a:off x="141948" y="2141278"/>
            <a:ext cx="8961757" cy="5556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14" name="_s2067"/>
          <p:cNvSpPr>
            <a:spLocks noChangeArrowheads="1"/>
          </p:cNvSpPr>
          <p:nvPr/>
        </p:nvSpPr>
        <p:spPr bwMode="auto">
          <a:xfrm>
            <a:off x="3004203" y="1042616"/>
            <a:ext cx="1025742" cy="33335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en-US" sz="800" b="1" dirty="0">
              <a:latin typeface="Arial Narrow" pitchFamily="34" charset="0"/>
            </a:endParaRPr>
          </a:p>
          <a:p>
            <a:pPr algn="ctr"/>
            <a:r>
              <a:rPr lang="en-US" sz="800" b="1" dirty="0">
                <a:latin typeface="Arial Narrow" pitchFamily="34" charset="0"/>
              </a:rPr>
              <a:t>Tom Mann, MD</a:t>
            </a:r>
          </a:p>
          <a:p>
            <a:pPr algn="ctr"/>
            <a:r>
              <a:rPr lang="en-US" sz="800" b="1" dirty="0">
                <a:latin typeface="Arial Narrow" pitchFamily="34" charset="0"/>
              </a:rPr>
              <a:t>Chief Medical Officer</a:t>
            </a:r>
          </a:p>
          <a:p>
            <a:pPr algn="ctr"/>
            <a:endParaRPr lang="en-US" sz="800" b="1" dirty="0">
              <a:latin typeface="Arial Narrow" pitchFamily="34" charset="0"/>
            </a:endParaRPr>
          </a:p>
        </p:txBody>
      </p:sp>
      <p:sp>
        <p:nvSpPr>
          <p:cNvPr id="70" name="Line 175"/>
          <p:cNvSpPr>
            <a:spLocks noChangeShapeType="1"/>
          </p:cNvSpPr>
          <p:nvPr/>
        </p:nvSpPr>
        <p:spPr bwMode="auto">
          <a:xfrm flipV="1">
            <a:off x="2667000" y="2173676"/>
            <a:ext cx="0" cy="1043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4" name="Line 118"/>
          <p:cNvSpPr>
            <a:spLocks noChangeShapeType="1"/>
          </p:cNvSpPr>
          <p:nvPr/>
        </p:nvSpPr>
        <p:spPr bwMode="auto">
          <a:xfrm flipH="1" flipV="1">
            <a:off x="4650251" y="1675214"/>
            <a:ext cx="20830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5" name="_s2067"/>
          <p:cNvSpPr>
            <a:spLocks noChangeArrowheads="1"/>
          </p:cNvSpPr>
          <p:nvPr/>
        </p:nvSpPr>
        <p:spPr bwMode="auto">
          <a:xfrm>
            <a:off x="6328846" y="603371"/>
            <a:ext cx="1058308" cy="31102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800" b="1">
                <a:latin typeface="Arial Narrow" pitchFamily="34" charset="0"/>
              </a:rPr>
              <a:t>Lee Riner</a:t>
            </a:r>
            <a:endParaRPr lang="en-US" sz="800" b="1" dirty="0">
              <a:latin typeface="Arial Narrow" pitchFamily="34" charset="0"/>
            </a:endParaRPr>
          </a:p>
          <a:p>
            <a:pPr algn="ctr"/>
            <a:r>
              <a:rPr lang="en-US" sz="800" b="1" dirty="0">
                <a:latin typeface="Arial Narrow" pitchFamily="34" charset="0"/>
              </a:rPr>
              <a:t>Compliance Officer</a:t>
            </a:r>
          </a:p>
        </p:txBody>
      </p:sp>
      <p:sp>
        <p:nvSpPr>
          <p:cNvPr id="77" name="_s2067"/>
          <p:cNvSpPr>
            <a:spLocks noChangeArrowheads="1"/>
          </p:cNvSpPr>
          <p:nvPr/>
        </p:nvSpPr>
        <p:spPr bwMode="auto">
          <a:xfrm>
            <a:off x="5250085" y="1042616"/>
            <a:ext cx="1025742" cy="42662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800" b="1" dirty="0">
                <a:latin typeface="Arial Narrow" pitchFamily="34" charset="0"/>
              </a:rPr>
              <a:t>Medical Staff</a:t>
            </a:r>
          </a:p>
          <a:p>
            <a:pPr algn="ctr"/>
            <a:r>
              <a:rPr lang="en-US" sz="800" b="1" dirty="0">
                <a:latin typeface="Arial Narrow" pitchFamily="34" charset="0"/>
              </a:rPr>
              <a:t>Shayla Curtis, MD</a:t>
            </a:r>
          </a:p>
          <a:p>
            <a:pPr algn="ctr"/>
            <a:r>
              <a:rPr lang="en-US" sz="800" b="1" dirty="0">
                <a:latin typeface="Arial Narrow" pitchFamily="34" charset="0"/>
              </a:rPr>
              <a:t>Chief of Staff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C63FB10-138F-4E93-AB5D-C3EE428C1DFF}"/>
              </a:ext>
            </a:extLst>
          </p:cNvPr>
          <p:cNvGrpSpPr/>
          <p:nvPr/>
        </p:nvGrpSpPr>
        <p:grpSpPr>
          <a:xfrm>
            <a:off x="3660700" y="2727281"/>
            <a:ext cx="2846614" cy="3093985"/>
            <a:chOff x="3613275" y="1795136"/>
            <a:chExt cx="2846614" cy="2565371"/>
          </a:xfrm>
        </p:grpSpPr>
        <p:sp>
          <p:nvSpPr>
            <p:cNvPr id="2229" name="Line 181"/>
            <p:cNvSpPr>
              <a:spLocks noChangeShapeType="1"/>
            </p:cNvSpPr>
            <p:nvPr/>
          </p:nvSpPr>
          <p:spPr bwMode="auto">
            <a:xfrm flipV="1">
              <a:off x="4820653" y="2408487"/>
              <a:ext cx="25687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0" name="Line 182"/>
            <p:cNvSpPr>
              <a:spLocks noChangeShapeType="1"/>
            </p:cNvSpPr>
            <p:nvPr/>
          </p:nvSpPr>
          <p:spPr bwMode="auto">
            <a:xfrm flipV="1">
              <a:off x="4869987" y="2867204"/>
              <a:ext cx="2075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" name="Line 181"/>
            <p:cNvSpPr>
              <a:spLocks noChangeShapeType="1"/>
            </p:cNvSpPr>
            <p:nvPr/>
          </p:nvSpPr>
          <p:spPr bwMode="auto">
            <a:xfrm flipV="1">
              <a:off x="5789516" y="3919537"/>
              <a:ext cx="0" cy="15263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F91D218-E67D-4AF9-AAB8-6287EB0E49D5}"/>
                </a:ext>
              </a:extLst>
            </p:cNvPr>
            <p:cNvGrpSpPr/>
            <p:nvPr/>
          </p:nvGrpSpPr>
          <p:grpSpPr>
            <a:xfrm>
              <a:off x="3613275" y="1795136"/>
              <a:ext cx="2846614" cy="2565371"/>
              <a:chOff x="3613275" y="1795136"/>
              <a:chExt cx="2846614" cy="2565371"/>
            </a:xfrm>
          </p:grpSpPr>
          <p:sp>
            <p:nvSpPr>
              <p:cNvPr id="2091" name="_s2091"/>
              <p:cNvSpPr>
                <a:spLocks noChangeArrowheads="1"/>
              </p:cNvSpPr>
              <p:nvPr/>
            </p:nvSpPr>
            <p:spPr bwMode="auto">
              <a:xfrm>
                <a:off x="3707142" y="1795136"/>
                <a:ext cx="1028046" cy="291252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/>
                <a:r>
                  <a:rPr lang="en-US" sz="800" b="1" dirty="0">
                    <a:latin typeface="Arial Narrow" pitchFamily="34" charset="0"/>
                  </a:rPr>
                  <a:t>Fiscal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Clae Wynn</a:t>
                </a:r>
              </a:p>
            </p:txBody>
          </p:sp>
          <p:sp>
            <p:nvSpPr>
              <p:cNvPr id="2093" name="_s2093"/>
              <p:cNvSpPr>
                <a:spLocks noChangeArrowheads="1"/>
              </p:cNvSpPr>
              <p:nvPr/>
            </p:nvSpPr>
            <p:spPr bwMode="auto">
              <a:xfrm>
                <a:off x="5273998" y="4072171"/>
                <a:ext cx="1002375" cy="288336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sz="800" b="1" dirty="0">
                    <a:latin typeface="Arial Narrow" pitchFamily="34" charset="0"/>
                  </a:rPr>
                  <a:t>Jamie Luke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Financial  Services</a:t>
                </a:r>
              </a:p>
            </p:txBody>
          </p:sp>
          <p:sp>
            <p:nvSpPr>
              <p:cNvPr id="2095" name="_s2095"/>
              <p:cNvSpPr>
                <a:spLocks noChangeArrowheads="1"/>
              </p:cNvSpPr>
              <p:nvPr/>
            </p:nvSpPr>
            <p:spPr bwMode="auto">
              <a:xfrm>
                <a:off x="3869396" y="2765432"/>
                <a:ext cx="1010203" cy="280908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sz="800" b="1" dirty="0">
                    <a:latin typeface="Arial Narrow" pitchFamily="34" charset="0"/>
                  </a:rPr>
                  <a:t>Tonya Whitman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Food and Nutrition</a:t>
                </a:r>
              </a:p>
            </p:txBody>
          </p:sp>
          <p:sp>
            <p:nvSpPr>
              <p:cNvPr id="2105" name="_s2105"/>
              <p:cNvSpPr>
                <a:spLocks noChangeArrowheads="1"/>
              </p:cNvSpPr>
              <p:nvPr/>
            </p:nvSpPr>
            <p:spPr bwMode="auto">
              <a:xfrm>
                <a:off x="3613275" y="2182944"/>
                <a:ext cx="1207378" cy="522821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/>
                <a:r>
                  <a:rPr lang="en-US" sz="800" b="1" dirty="0">
                    <a:latin typeface="Arial Narrow" pitchFamily="34" charset="0"/>
                  </a:rPr>
                  <a:t>Ron Jordan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Engineering / Bio-Medical Maintenance/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Security</a:t>
                </a:r>
              </a:p>
            </p:txBody>
          </p:sp>
          <p:sp>
            <p:nvSpPr>
              <p:cNvPr id="2111" name="_s2111"/>
              <p:cNvSpPr>
                <a:spLocks noChangeArrowheads="1"/>
              </p:cNvSpPr>
              <p:nvPr/>
            </p:nvSpPr>
            <p:spPr bwMode="auto">
              <a:xfrm>
                <a:off x="5128211" y="2319544"/>
                <a:ext cx="1331678" cy="292883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sz="800" b="1" dirty="0">
                    <a:latin typeface="Arial Narrow" pitchFamily="34" charset="0"/>
                  </a:rPr>
                  <a:t>Chris Ward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Management Info Systems</a:t>
                </a:r>
              </a:p>
            </p:txBody>
          </p:sp>
          <p:sp>
            <p:nvSpPr>
              <p:cNvPr id="80" name="_s2093"/>
              <p:cNvSpPr>
                <a:spLocks noChangeArrowheads="1"/>
              </p:cNvSpPr>
              <p:nvPr/>
            </p:nvSpPr>
            <p:spPr bwMode="auto">
              <a:xfrm>
                <a:off x="5350546" y="2737475"/>
                <a:ext cx="953996" cy="296587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sz="800" b="1" dirty="0">
                    <a:latin typeface="Arial Narrow" pitchFamily="34" charset="0"/>
                  </a:rPr>
                  <a:t>Karen Jenner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Patient Access</a:t>
                </a:r>
              </a:p>
            </p:txBody>
          </p:sp>
          <p:sp>
            <p:nvSpPr>
              <p:cNvPr id="85" name="_s2113"/>
              <p:cNvSpPr>
                <a:spLocks noChangeArrowheads="1"/>
              </p:cNvSpPr>
              <p:nvPr/>
            </p:nvSpPr>
            <p:spPr bwMode="auto">
              <a:xfrm>
                <a:off x="5245733" y="3540564"/>
                <a:ext cx="1106099" cy="402459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en-US" sz="800" b="1" dirty="0">
                    <a:latin typeface="Arial Narrow" pitchFamily="34" charset="0"/>
                  </a:rPr>
                  <a:t>Marsha Wright</a:t>
                </a:r>
              </a:p>
              <a:p>
                <a:pPr algn="ctr"/>
                <a:r>
                  <a:rPr lang="en-US" sz="800" b="1" dirty="0">
                    <a:latin typeface="Arial Narrow" pitchFamily="34" charset="0"/>
                  </a:rPr>
                  <a:t>Materials Management</a:t>
                </a:r>
              </a:p>
            </p:txBody>
          </p:sp>
        </p:grpSp>
      </p:grp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53827EE5-4F26-4B66-BA96-24324E15C3D6}"/>
              </a:ext>
            </a:extLst>
          </p:cNvPr>
          <p:cNvSpPr/>
          <p:nvPr/>
        </p:nvSpPr>
        <p:spPr bwMode="auto">
          <a:xfrm rot="10800000" flipV="1">
            <a:off x="7157558" y="3018714"/>
            <a:ext cx="1900208" cy="1571835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rtlCol="0" anchor="ctr"/>
          <a:lstStyle/>
          <a:p>
            <a:pPr algn="ctr"/>
            <a:endParaRPr lang="en-US" sz="800" u="sng" dirty="0">
              <a:latin typeface="Arial Narrow" pitchFamily="34" charset="0"/>
            </a:endParaRPr>
          </a:p>
          <a:p>
            <a:pPr algn="ctr"/>
            <a:endParaRPr lang="en-US" sz="1000" b="1" u="sng" dirty="0">
              <a:latin typeface="Arial Narrow" pitchFamily="34" charset="0"/>
            </a:endParaRPr>
          </a:p>
          <a:p>
            <a:pPr lvl="1"/>
            <a:r>
              <a:rPr lang="en-US" sz="1000" b="1" u="sng" dirty="0">
                <a:latin typeface="Arial Narrow" pitchFamily="34" charset="0"/>
              </a:rPr>
              <a:t>Medical Practices</a:t>
            </a:r>
            <a:r>
              <a:rPr lang="en-US" sz="800" b="1" dirty="0">
                <a:latin typeface="Arial Narrow" pitchFamily="34" charset="0"/>
              </a:rPr>
              <a:t>:</a:t>
            </a:r>
          </a:p>
          <a:p>
            <a:pPr algn="ctr"/>
            <a:endParaRPr lang="en-US" sz="800" b="1" dirty="0">
              <a:latin typeface="Arial Narrow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900" b="1" dirty="0">
                <a:latin typeface="Arial Narrow" pitchFamily="34" charset="0"/>
              </a:rPr>
              <a:t>DMC Internal Med (Andrea Jordan)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900" b="1" dirty="0">
                <a:latin typeface="Arial Narrow" pitchFamily="34" charset="0"/>
              </a:rPr>
              <a:t>DMC Surgical Group &amp; Wound Care (Rebecca Roberson)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900" b="1" dirty="0">
                <a:latin typeface="Arial Narrow" pitchFamily="34" charset="0"/>
              </a:rPr>
              <a:t>DMC Family Care (Sharon McKinney)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900" b="1" dirty="0">
                <a:latin typeface="Arial Narrow" pitchFamily="34" charset="0"/>
              </a:rPr>
              <a:t>DMC Primary Care (Myra Griffin)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900" b="1" dirty="0">
                <a:latin typeface="Arial Narrow" pitchFamily="34" charset="0"/>
              </a:rPr>
              <a:t>DMC Family Physicians (Rebecca Roberson)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800" b="1" dirty="0">
              <a:latin typeface="Arial Narrow" pitchFamily="34" charset="0"/>
            </a:endParaRPr>
          </a:p>
          <a:p>
            <a:pPr algn="ctr"/>
            <a:endParaRPr lang="en-US" sz="800" b="1" dirty="0">
              <a:latin typeface="Arial Narrow" pitchFamily="34" charset="0"/>
            </a:endParaRPr>
          </a:p>
        </p:txBody>
      </p:sp>
      <p:sp>
        <p:nvSpPr>
          <p:cNvPr id="81" name="_s2069">
            <a:extLst>
              <a:ext uri="{FF2B5EF4-FFF2-40B4-BE49-F238E27FC236}">
                <a16:creationId xmlns:a16="http://schemas.microsoft.com/office/drawing/2014/main" id="{3CE3845F-1936-4C21-AEB6-477DF8D14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864" y="2640765"/>
            <a:ext cx="1018728" cy="54889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800" b="1" dirty="0">
                <a:latin typeface="Arial Narrow" pitchFamily="34" charset="0"/>
              </a:rPr>
              <a:t>Terri Tucker </a:t>
            </a:r>
          </a:p>
          <a:p>
            <a:pPr algn="ctr"/>
            <a:r>
              <a:rPr lang="en-US" sz="800" b="1" dirty="0">
                <a:latin typeface="Arial Narrow" pitchFamily="34" charset="0"/>
              </a:rPr>
              <a:t>Support Services Director/HIM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CBE6D8-FC63-4B8F-B7F8-DB05A85B5468}"/>
              </a:ext>
            </a:extLst>
          </p:cNvPr>
          <p:cNvSpPr txBox="1"/>
          <p:nvPr/>
        </p:nvSpPr>
        <p:spPr>
          <a:xfrm>
            <a:off x="6735644" y="4828289"/>
            <a:ext cx="24207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 </a:t>
            </a:r>
          </a:p>
        </p:txBody>
      </p:sp>
      <p:sp>
        <p:nvSpPr>
          <p:cNvPr id="84" name="_s2115">
            <a:extLst>
              <a:ext uri="{FF2B5EF4-FFF2-40B4-BE49-F238E27FC236}">
                <a16:creationId xmlns:a16="http://schemas.microsoft.com/office/drawing/2014/main" id="{3DC21CCE-FFB5-450F-A90F-24C022816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1146" y="4314493"/>
            <a:ext cx="927392" cy="33379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800" b="1" dirty="0">
                <a:latin typeface="Arial Narrow" pitchFamily="34" charset="0"/>
              </a:rPr>
              <a:t>Tabitha Carelock</a:t>
            </a:r>
          </a:p>
          <a:p>
            <a:pPr algn="ctr"/>
            <a:r>
              <a:rPr lang="en-US" sz="800" b="1" dirty="0">
                <a:latin typeface="Arial Narrow" pitchFamily="34" charset="0"/>
              </a:rPr>
              <a:t>Case Management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92B1FB6-6CAB-4BBF-2137-2960B644517F}"/>
              </a:ext>
            </a:extLst>
          </p:cNvPr>
          <p:cNvSpPr/>
          <p:nvPr/>
        </p:nvSpPr>
        <p:spPr bwMode="auto">
          <a:xfrm>
            <a:off x="6446273" y="2319820"/>
            <a:ext cx="914400" cy="403078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rtlCol="0" anchor="ctr"/>
          <a:lstStyle/>
          <a:p>
            <a:pPr algn="ctr"/>
            <a:r>
              <a:rPr lang="en-US" sz="800" b="1" dirty="0">
                <a:latin typeface="Arial Narrow" pitchFamily="34" charset="0"/>
              </a:rPr>
              <a:t>Lee Riner</a:t>
            </a:r>
          </a:p>
          <a:p>
            <a:pPr algn="ctr"/>
            <a:r>
              <a:rPr lang="en-US" sz="800" b="1" dirty="0">
                <a:latin typeface="Arial Narrow" pitchFamily="34" charset="0"/>
              </a:rPr>
              <a:t>Risk Manager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E90983-6174-CEAE-4C25-EC4B787BEA46}"/>
              </a:ext>
            </a:extLst>
          </p:cNvPr>
          <p:cNvSpPr txBox="1"/>
          <p:nvPr/>
        </p:nvSpPr>
        <p:spPr>
          <a:xfrm>
            <a:off x="1506433" y="2925551"/>
            <a:ext cx="10554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B865164-8792-98AB-7274-2BA31D03D5F0}"/>
              </a:ext>
            </a:extLst>
          </p:cNvPr>
          <p:cNvSpPr/>
          <p:nvPr/>
        </p:nvSpPr>
        <p:spPr bwMode="auto">
          <a:xfrm>
            <a:off x="181061" y="5448914"/>
            <a:ext cx="1091869" cy="369356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rtlCol="0" anchor="ctr"/>
          <a:lstStyle/>
          <a:p>
            <a:pPr algn="ctr"/>
            <a:r>
              <a:rPr lang="en-US" sz="800" b="1" dirty="0">
                <a:latin typeface="Arial Narrow" pitchFamily="34" charset="0"/>
              </a:rPr>
              <a:t>Sarita Smith</a:t>
            </a:r>
          </a:p>
          <a:p>
            <a:pPr algn="ctr"/>
            <a:r>
              <a:rPr lang="en-US" sz="800" b="1" dirty="0">
                <a:latin typeface="Arial Narrow" pitchFamily="34" charset="0"/>
              </a:rPr>
              <a:t>EVS</a:t>
            </a:r>
          </a:p>
        </p:txBody>
      </p:sp>
      <p:sp>
        <p:nvSpPr>
          <p:cNvPr id="20" name="Line 175">
            <a:extLst>
              <a:ext uri="{FF2B5EF4-FFF2-40B4-BE49-F238E27FC236}">
                <a16:creationId xmlns:a16="http://schemas.microsoft.com/office/drawing/2014/main" id="{EB0F1A32-F564-2988-E9FF-D5FD01AE78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181614"/>
            <a:ext cx="0" cy="1043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0BF9E02-115D-EF71-9551-90F53CD12999}"/>
              </a:ext>
            </a:extLst>
          </p:cNvPr>
          <p:cNvSpPr/>
          <p:nvPr/>
        </p:nvSpPr>
        <p:spPr bwMode="auto">
          <a:xfrm>
            <a:off x="1582581" y="5011126"/>
            <a:ext cx="909699" cy="314086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rtlCol="0" anchor="ctr"/>
          <a:lstStyle/>
          <a:p>
            <a:pPr algn="ctr"/>
            <a:r>
              <a:rPr lang="en-US" sz="800" b="1" dirty="0">
                <a:latin typeface="Arial Narrow" pitchFamily="34" charset="0"/>
              </a:rPr>
              <a:t>Don Evans</a:t>
            </a:r>
          </a:p>
          <a:p>
            <a:pPr algn="ctr"/>
            <a:r>
              <a:rPr lang="en-US" sz="800" b="1" dirty="0">
                <a:latin typeface="Arial Narrow" pitchFamily="34" charset="0"/>
              </a:rPr>
              <a:t>Medical Imaging</a:t>
            </a:r>
          </a:p>
        </p:txBody>
      </p:sp>
      <p:pic>
        <p:nvPicPr>
          <p:cNvPr id="5" name="Picture 4" descr="A picture containing email&#10;&#10;Description automatically generated">
            <a:extLst>
              <a:ext uri="{FF2B5EF4-FFF2-40B4-BE49-F238E27FC236}">
                <a16:creationId xmlns:a16="http://schemas.microsoft.com/office/drawing/2014/main" id="{3F1DF88A-1607-BDAE-7371-8D5576E455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271"/>
            <a:ext cx="1706880" cy="566928"/>
          </a:xfrm>
          <a:prstGeom prst="rect">
            <a:avLst/>
          </a:prstGeom>
        </p:spPr>
      </p:pic>
      <p:sp>
        <p:nvSpPr>
          <p:cNvPr id="4" name="Line 118">
            <a:extLst>
              <a:ext uri="{FF2B5EF4-FFF2-40B4-BE49-F238E27FC236}">
                <a16:creationId xmlns:a16="http://schemas.microsoft.com/office/drawing/2014/main" id="{39F052F9-4381-8404-3973-EF64A0866F2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41949" y="1905000"/>
            <a:ext cx="20830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1" name="_s2067">
            <a:extLst>
              <a:ext uri="{FF2B5EF4-FFF2-40B4-BE49-F238E27FC236}">
                <a16:creationId xmlns:a16="http://schemas.microsoft.com/office/drawing/2014/main" id="{7C97B16F-BA5B-03A0-4458-6F7E08882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4918" y="1788510"/>
            <a:ext cx="2019158" cy="23393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800" b="1" dirty="0">
                <a:latin typeface="Arial Narrow" pitchFamily="34" charset="0"/>
              </a:rPr>
              <a:t>Medical Staff Coordinator:  Evan Harper</a:t>
            </a:r>
          </a:p>
        </p:txBody>
      </p:sp>
      <p:sp>
        <p:nvSpPr>
          <p:cNvPr id="16" name="Line 118">
            <a:extLst>
              <a:ext uri="{FF2B5EF4-FFF2-40B4-BE49-F238E27FC236}">
                <a16:creationId xmlns:a16="http://schemas.microsoft.com/office/drawing/2014/main" id="{AF98F850-3CC3-D28F-3065-063ABA65EB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43047" y="2169641"/>
            <a:ext cx="0" cy="17210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7" name="Line 181">
            <a:extLst>
              <a:ext uri="{FF2B5EF4-FFF2-40B4-BE49-F238E27FC236}">
                <a16:creationId xmlns:a16="http://schemas.microsoft.com/office/drawing/2014/main" id="{DCE58A4E-70C3-0BE1-BBC3-D0C7080390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5346" y="2898693"/>
            <a:ext cx="37931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8" name="Line 181">
            <a:extLst>
              <a:ext uri="{FF2B5EF4-FFF2-40B4-BE49-F238E27FC236}">
                <a16:creationId xmlns:a16="http://schemas.microsoft.com/office/drawing/2014/main" id="{9C03B0E4-9EC7-2A21-6486-F533C15004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31745" y="3429000"/>
            <a:ext cx="37931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9" name="Line 181">
            <a:extLst>
              <a:ext uri="{FF2B5EF4-FFF2-40B4-BE49-F238E27FC236}">
                <a16:creationId xmlns:a16="http://schemas.microsoft.com/office/drawing/2014/main" id="{2E62A2BB-A01D-D7DA-75EE-310162F4E9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23929" y="3822916"/>
            <a:ext cx="37931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1" name="Line 181">
            <a:extLst>
              <a:ext uri="{FF2B5EF4-FFF2-40B4-BE49-F238E27FC236}">
                <a16:creationId xmlns:a16="http://schemas.microsoft.com/office/drawing/2014/main" id="{0B19F95D-E68A-76DB-DE83-D4AF447DA5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31745" y="4271417"/>
            <a:ext cx="37931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3" name="Line 181">
            <a:extLst>
              <a:ext uri="{FF2B5EF4-FFF2-40B4-BE49-F238E27FC236}">
                <a16:creationId xmlns:a16="http://schemas.microsoft.com/office/drawing/2014/main" id="{390CF6BD-3F76-FAE5-F13D-696F467162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40972" y="4747697"/>
            <a:ext cx="356201" cy="1091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5" name="Line 181">
            <a:extLst>
              <a:ext uri="{FF2B5EF4-FFF2-40B4-BE49-F238E27FC236}">
                <a16:creationId xmlns:a16="http://schemas.microsoft.com/office/drawing/2014/main" id="{316575CF-E9D7-249E-15C7-C00F8A0D74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17863" y="5179364"/>
            <a:ext cx="37931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2" name="Line 118">
            <a:extLst>
              <a:ext uri="{FF2B5EF4-FFF2-40B4-BE49-F238E27FC236}">
                <a16:creationId xmlns:a16="http://schemas.microsoft.com/office/drawing/2014/main" id="{BFAAAB8B-5CBD-F53D-93F8-42CE7A177BE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35024" y="914397"/>
            <a:ext cx="8023" cy="1255244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ash"/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4" name="_s2069">
            <a:extLst>
              <a:ext uri="{FF2B5EF4-FFF2-40B4-BE49-F238E27FC236}">
                <a16:creationId xmlns:a16="http://schemas.microsoft.com/office/drawing/2014/main" id="{6F94A491-4F8B-1F4B-236E-FE70E476B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0080" y="2353391"/>
            <a:ext cx="990600" cy="44498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800" b="1" dirty="0">
                <a:latin typeface="Arial Narrow" pitchFamily="34" charset="0"/>
              </a:rPr>
              <a:t>Katherine Porter Director of Physician Office Operations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E98B90C-8DFA-BD0E-9518-648BB7F89B1E}"/>
              </a:ext>
            </a:extLst>
          </p:cNvPr>
          <p:cNvCxnSpPr>
            <a:cxnSpLocks/>
          </p:cNvCxnSpPr>
          <p:nvPr/>
        </p:nvCxnSpPr>
        <p:spPr>
          <a:xfrm>
            <a:off x="8273527" y="2798374"/>
            <a:ext cx="0" cy="220340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Line 181">
            <a:extLst>
              <a:ext uri="{FF2B5EF4-FFF2-40B4-BE49-F238E27FC236}">
                <a16:creationId xmlns:a16="http://schemas.microsoft.com/office/drawing/2014/main" id="{7BF9D02E-F623-8CCC-C40D-04ACB0F064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59262" y="5624062"/>
            <a:ext cx="316724" cy="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8" name="Line 181">
            <a:extLst>
              <a:ext uri="{FF2B5EF4-FFF2-40B4-BE49-F238E27FC236}">
                <a16:creationId xmlns:a16="http://schemas.microsoft.com/office/drawing/2014/main" id="{D098BDDE-3F5E-79D0-56B8-488D0B2EBE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94001" y="2879015"/>
            <a:ext cx="581863" cy="1006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1" name="Line 181">
            <a:extLst>
              <a:ext uri="{FF2B5EF4-FFF2-40B4-BE49-F238E27FC236}">
                <a16:creationId xmlns:a16="http://schemas.microsoft.com/office/drawing/2014/main" id="{853C3401-05F7-11D8-B5C5-6DECB064A3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52801" y="4700278"/>
            <a:ext cx="11143" cy="1454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067" name="Line 181">
            <a:extLst>
              <a:ext uri="{FF2B5EF4-FFF2-40B4-BE49-F238E27FC236}">
                <a16:creationId xmlns:a16="http://schemas.microsoft.com/office/drawing/2014/main" id="{D5582DB4-FC9E-1AF2-4391-FD14F7A65F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85228" y="4648283"/>
            <a:ext cx="0" cy="18408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072" name="Line 181">
            <a:extLst>
              <a:ext uri="{FF2B5EF4-FFF2-40B4-BE49-F238E27FC236}">
                <a16:creationId xmlns:a16="http://schemas.microsoft.com/office/drawing/2014/main" id="{0BC1B8B3-5FE0-B7F6-CB13-3196BA2B45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85228" y="3694301"/>
            <a:ext cx="0" cy="18408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075" name="Line 181">
            <a:extLst>
              <a:ext uri="{FF2B5EF4-FFF2-40B4-BE49-F238E27FC236}">
                <a16:creationId xmlns:a16="http://schemas.microsoft.com/office/drawing/2014/main" id="{7D14535F-0E0A-E958-FFDC-9BA24ACCEB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03018" y="3187548"/>
            <a:ext cx="0" cy="18408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2079" name="Rectangle: Rounded Corners 2078">
            <a:extLst>
              <a:ext uri="{FF2B5EF4-FFF2-40B4-BE49-F238E27FC236}">
                <a16:creationId xmlns:a16="http://schemas.microsoft.com/office/drawing/2014/main" id="{3D3D1A0F-C83B-9AE4-A0AD-7568A02E36CC}"/>
              </a:ext>
            </a:extLst>
          </p:cNvPr>
          <p:cNvSpPr/>
          <p:nvPr/>
        </p:nvSpPr>
        <p:spPr bwMode="auto">
          <a:xfrm>
            <a:off x="156394" y="5952270"/>
            <a:ext cx="1091869" cy="369356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rtlCol="0" anchor="ctr"/>
          <a:lstStyle/>
          <a:p>
            <a:pPr algn="ctr"/>
            <a:r>
              <a:rPr lang="en-US" sz="800" b="1" dirty="0">
                <a:latin typeface="Arial Narrow" pitchFamily="34" charset="0"/>
              </a:rPr>
              <a:t>     Pulmonary Rehab	</a:t>
            </a:r>
          </a:p>
        </p:txBody>
      </p:sp>
      <p:sp>
        <p:nvSpPr>
          <p:cNvPr id="64" name="Line 181">
            <a:extLst>
              <a:ext uri="{FF2B5EF4-FFF2-40B4-BE49-F238E27FC236}">
                <a16:creationId xmlns:a16="http://schemas.microsoft.com/office/drawing/2014/main" id="{67484518-8CD5-6314-FCA9-2CE7A9F238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59262" y="6136948"/>
            <a:ext cx="37931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03D8D91B-E497-9377-883E-2AF0DBC0F525}"/>
              </a:ext>
            </a:extLst>
          </p:cNvPr>
          <p:cNvSpPr/>
          <p:nvPr/>
        </p:nvSpPr>
        <p:spPr bwMode="auto">
          <a:xfrm>
            <a:off x="1530732" y="5975826"/>
            <a:ext cx="1091869" cy="369356"/>
          </a:xfrm>
          <a:prstGeom prst="roundRect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rtlCol="0" anchor="ctr"/>
          <a:lstStyle/>
          <a:p>
            <a:pPr algn="ctr"/>
            <a:r>
              <a:rPr lang="en-US" sz="800" b="1" dirty="0">
                <a:latin typeface="Arial Narrow" pitchFamily="34" charset="0"/>
              </a:rPr>
              <a:t>Diabetes </a:t>
            </a:r>
          </a:p>
          <a:p>
            <a:pPr algn="ctr"/>
            <a:r>
              <a:rPr lang="en-US" sz="800" b="1" dirty="0">
                <a:latin typeface="Arial Narrow" pitchFamily="34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4123321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13348</TotalTime>
  <Words>241</Words>
  <Application>Microsoft Office PowerPoint</Application>
  <PresentationFormat>On-screen Show (4:3)</PresentationFormat>
  <Paragraphs>88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Wingdings</vt:lpstr>
      <vt:lpstr>Office Theme</vt:lpstr>
      <vt:lpstr>Hospital Authority of Ben Hill County</vt:lpstr>
    </vt:vector>
  </TitlesOfParts>
  <Company>Dorminy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Dorminy Medical Center</dc:title>
  <dc:creator>Bruce Shepard</dc:creator>
  <cp:lastModifiedBy>Brent Seyler</cp:lastModifiedBy>
  <cp:revision>200</cp:revision>
  <cp:lastPrinted>2023-06-06T16:34:53Z</cp:lastPrinted>
  <dcterms:created xsi:type="dcterms:W3CDTF">2006-07-03T19:30:51Z</dcterms:created>
  <dcterms:modified xsi:type="dcterms:W3CDTF">2023-08-28T18:42:29Z</dcterms:modified>
</cp:coreProperties>
</file>